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9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1" r:id="rId3"/>
    <p:sldId id="430" r:id="rId4"/>
    <p:sldId id="431" r:id="rId5"/>
    <p:sldId id="432" r:id="rId6"/>
    <p:sldId id="433" r:id="rId7"/>
    <p:sldId id="435" r:id="rId8"/>
    <p:sldId id="434" r:id="rId9"/>
    <p:sldId id="413" r:id="rId10"/>
    <p:sldId id="448" r:id="rId11"/>
    <p:sldId id="449" r:id="rId12"/>
    <p:sldId id="450" r:id="rId13"/>
    <p:sldId id="451" r:id="rId14"/>
    <p:sldId id="452" r:id="rId15"/>
    <p:sldId id="453" r:id="rId16"/>
    <p:sldId id="457" r:id="rId17"/>
    <p:sldId id="414" r:id="rId18"/>
    <p:sldId id="443" r:id="rId19"/>
    <p:sldId id="445" r:id="rId20"/>
    <p:sldId id="444" r:id="rId21"/>
    <p:sldId id="458" r:id="rId22"/>
    <p:sldId id="385" r:id="rId23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6FF"/>
    <a:srgbClr val="0033CC"/>
    <a:srgbClr val="4D4D4D"/>
    <a:srgbClr val="3366FF"/>
    <a:srgbClr val="1A8ED6"/>
    <a:srgbClr val="FFFFFF"/>
    <a:srgbClr val="0771A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8494" autoAdjust="0"/>
  </p:normalViewPr>
  <p:slideViewPr>
    <p:cSldViewPr>
      <p:cViewPr varScale="1">
        <p:scale>
          <a:sx n="115" d="100"/>
          <a:sy n="115" d="100"/>
        </p:scale>
        <p:origin x="-19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116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116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39D4C0-4046-4221-A093-4C14B0834A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75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116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1" y="4720908"/>
            <a:ext cx="4992379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116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27332D-A917-44E6-B9F3-9271586A4F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65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簡報格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4300" y="650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552663-0F47-48C6-BAC5-514493C1151C}" type="slidenum">
              <a:rPr lang="en-US" altLang="zh-TW" sz="1200" b="1">
                <a:latin typeface="Arial" pitchFamily="34" charset="0"/>
              </a:rPr>
              <a:pPr algn="r"/>
              <a:t>‹#›</a:t>
            </a:fld>
            <a:endParaRPr lang="en-US" altLang="zh-TW" sz="1200" b="1">
              <a:latin typeface="Arial" pitchFamily="34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92500" y="5329238"/>
            <a:ext cx="22320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49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49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447800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簡報格式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924300" y="650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F88CBD-80F4-4546-AA45-D7E56B778DC7}" type="slidenum">
              <a:rPr lang="en-US" altLang="zh-TW" sz="1200" b="1">
                <a:solidFill>
                  <a:srgbClr val="4D4D4D"/>
                </a:solidFill>
                <a:latin typeface="Arial" pitchFamily="34" charset="0"/>
              </a:rPr>
              <a:pPr algn="r"/>
              <a:t>‹#›</a:t>
            </a:fld>
            <a:endParaRPr lang="en-US" altLang="zh-TW" sz="1200" b="1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47800"/>
            <a:ext cx="8001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1" r:id="rId1"/>
    <p:sldLayoutId id="2147487751" r:id="rId2"/>
    <p:sldLayoutId id="2147487752" r:id="rId3"/>
    <p:sldLayoutId id="2147487753" r:id="rId4"/>
    <p:sldLayoutId id="2147487754" r:id="rId5"/>
    <p:sldLayoutId id="2147487755" r:id="rId6"/>
    <p:sldLayoutId id="2147487756" r:id="rId7"/>
    <p:sldLayoutId id="2147487757" r:id="rId8"/>
    <p:sldLayoutId id="2147487758" r:id="rId9"/>
    <p:sldLayoutId id="2147487759" r:id="rId10"/>
    <p:sldLayoutId id="21474877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06" y="620688"/>
            <a:ext cx="9163584" cy="2808312"/>
          </a:xfrm>
          <a:prstGeom prst="rect">
            <a:avLst/>
          </a:prstGeom>
          <a:ln>
            <a:noFill/>
          </a:ln>
          <a:effectLst>
            <a:reflection stA="31000" endPos="57000" dir="5400000" sy="-100000" algn="bl" rotWithShape="0"/>
            <a:softEdge rad="112500"/>
          </a:effectLst>
        </p:spPr>
      </p:pic>
      <p:sp>
        <p:nvSpPr>
          <p:cNvPr id="3074" name="Text Box 23"/>
          <p:cNvSpPr txBox="1">
            <a:spLocks noChangeArrowheads="1"/>
          </p:cNvSpPr>
          <p:nvPr/>
        </p:nvSpPr>
        <p:spPr bwMode="auto">
          <a:xfrm>
            <a:off x="687760" y="5105400"/>
            <a:ext cx="792088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latin typeface="+mj-lt"/>
                <a:ea typeface="+mn-ea"/>
              </a:rPr>
              <a:t>2019 Q2 NORTH AMERICA SERVICE MATRIX</a:t>
            </a:r>
            <a:r>
              <a:rPr lang="en-US" altLang="zh-TW" sz="2800" dirty="0" smtClean="0">
                <a:solidFill>
                  <a:srgbClr val="0033CC"/>
                </a:solidFill>
                <a:latin typeface="+mj-lt"/>
              </a:rPr>
              <a:t> </a:t>
            </a:r>
          </a:p>
        </p:txBody>
      </p:sp>
      <p:sp>
        <p:nvSpPr>
          <p:cNvPr id="3076" name="文字方塊 1"/>
          <p:cNvSpPr txBox="1">
            <a:spLocks noChangeArrowheads="1"/>
          </p:cNvSpPr>
          <p:nvPr/>
        </p:nvSpPr>
        <p:spPr bwMode="auto">
          <a:xfrm>
            <a:off x="1547813" y="3644900"/>
            <a:ext cx="6192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YANG MING </a:t>
            </a:r>
          </a:p>
          <a:p>
            <a:pPr algn="ctr">
              <a:defRPr/>
            </a:pPr>
            <a:endParaRPr lang="zh-TW" altLang="en-US" sz="4800" dirty="0">
              <a:solidFill>
                <a:srgbClr val="00006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8873" y="4368440"/>
            <a:ext cx="4564071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THE </a:t>
            </a:r>
            <a:r>
              <a:rPr lang="en-US" altLang="zh-TW" sz="4800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ALLIANCE</a:t>
            </a:r>
            <a:endParaRPr lang="zh-TW" altLang="en-US" sz="4800" dirty="0">
              <a:ln w="1905"/>
              <a:gradFill flip="none" rotWithShape="1">
                <a:gsLst>
                  <a:gs pos="0">
                    <a:srgbClr val="0000FF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effectLst>
                <a:innerShdw blurRad="69850" dist="43180" dir="5400000">
                  <a:srgbClr val="0000FF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72036" y="609352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Version update: 2019/1/2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1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PS1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981522"/>
            <a:ext cx="2880320" cy="24622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between JP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Extensive coverage of South East Asia ports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via SGSIN</a:t>
            </a: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for US reefer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JP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1522"/>
            <a:ext cx="5676518" cy="2379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19538"/>
            <a:ext cx="28860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9538"/>
            <a:ext cx="42386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871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3 : PS3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6156176" y="908720"/>
            <a:ext cx="2880320" cy="224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 lvl="0">
              <a:defRPr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between Thailand, Vietnam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service for US reefer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Pusan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coverage for South East Asia and Indian Subcontinent markets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08720"/>
            <a:ext cx="5539002" cy="2579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97290"/>
            <a:ext cx="31146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97290"/>
            <a:ext cx="48482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5467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4 : PS4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981522"/>
            <a:ext cx="2880320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service between South China/TW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coverage of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Keelung port 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service for US reefer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service for Australia, China Pearl River Delta and Philippines market via Kaohsiung/Hong Kong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transit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1522"/>
            <a:ext cx="5472607" cy="28232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6707"/>
            <a:ext cx="2962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36707"/>
            <a:ext cx="42195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049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5 : PS5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00886" y="1052736"/>
            <a:ext cx="2775570" cy="203132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shuttle service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Shanghai/Pusan and PSW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Dedicated and fast service for China Yangtze River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market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5256584" cy="268077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22764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28860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704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6 : PS6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1052736"/>
            <a:ext cx="2880320" cy="24622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service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Qingdao to PSW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shuttle service between Shanghai/Ningbo and PSW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for China Yangtze River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market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59" y="1052736"/>
            <a:ext cx="5112568" cy="26928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51467"/>
            <a:ext cx="28479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14" y="4051467"/>
            <a:ext cx="3571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91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7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PS7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5868144" y="1057722"/>
            <a:ext cx="2880320" cy="181588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Express service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South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China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PSW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j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coverage of Xiamen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port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7722"/>
            <a:ext cx="5184576" cy="266771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67409"/>
            <a:ext cx="2895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67408"/>
            <a:ext cx="4267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8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CEN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052736"/>
            <a:ext cx="2880320" cy="138499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Direct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connection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from Xingang to both PSW and PNW</a:t>
            </a:r>
          </a:p>
          <a:p>
            <a:pPr lvl="0"/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2736"/>
            <a:ext cx="5259788" cy="285378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12" y="4100553"/>
            <a:ext cx="34385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81" y="4096366"/>
            <a:ext cx="20669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085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52000"/>
                    </a14:imgEffect>
                    <a14:imgEffect>
                      <a14:brightnessContrast bright="22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463" y="2205038"/>
            <a:ext cx="4208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000"/>
                    </a14:imgEffect>
                    <a14:imgEffect>
                      <a14:saturation sat="60000"/>
                    </a14:imgEffect>
                    <a14:imgEffect>
                      <a14:brightnessContrast bright="36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7688" y="1993900"/>
            <a:ext cx="35083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弧形箭號 (上彎) 13"/>
          <p:cNvSpPr/>
          <p:nvPr/>
        </p:nvSpPr>
        <p:spPr bwMode="auto">
          <a:xfrm rot="21044652">
            <a:off x="2690627" y="3112119"/>
            <a:ext cx="4702175" cy="1162050"/>
          </a:xfrm>
          <a:prstGeom prst="curvedUpArrow">
            <a:avLst/>
          </a:prstGeom>
          <a:solidFill>
            <a:srgbClr val="85D6FF">
              <a:alpha val="26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lang="zh-TW" altLang="en-US">
              <a:ea typeface="PMingLiU" pitchFamily="18" charset="-12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12556"/>
            <a:ext cx="91074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– North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America West Coast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(PNW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    4 </a:t>
            </a:r>
            <a:r>
              <a:rPr lang="en-US" altLang="zh-TW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PNW loops</a:t>
            </a:r>
          </a:p>
        </p:txBody>
      </p:sp>
      <p:sp>
        <p:nvSpPr>
          <p:cNvPr id="19463" name="文字方塊 7"/>
          <p:cNvSpPr txBox="1">
            <a:spLocks noChangeArrowheads="1"/>
          </p:cNvSpPr>
          <p:nvPr/>
        </p:nvSpPr>
        <p:spPr bwMode="auto">
          <a:xfrm>
            <a:off x="387350" y="414813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connection to PNW ports </a:t>
            </a:r>
          </a:p>
          <a:p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                           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     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from main loading ports Taiwan, China, Korea and Japan</a:t>
            </a:r>
          </a:p>
          <a:p>
            <a:endParaRPr lang="en-US" altLang="zh-TW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IPI gateway to US and Canada via Vancouver</a:t>
            </a:r>
          </a:p>
          <a:p>
            <a:pPr>
              <a:buFont typeface="Wingdings" pitchFamily="2" charset="2"/>
              <a:buChar char="l"/>
            </a:pPr>
            <a:endParaRPr lang="en-US" altLang="zh-TW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Extensive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of Southeast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Asia</a:t>
            </a:r>
          </a:p>
          <a:p>
            <a:pPr>
              <a:buFont typeface="Wingdings" pitchFamily="2" charset="2"/>
              <a:buChar char="l"/>
            </a:pPr>
            <a:endParaRPr lang="en-US" altLang="zh-TW" sz="1800" b="1" dirty="0" smtClean="0">
              <a:solidFill>
                <a:srgbClr val="404040"/>
              </a:solidFill>
              <a:latin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l"/>
            </a:pP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Northwest Loop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1 : PN1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124744"/>
            <a:ext cx="2880320" cy="24622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Prince Rupert first call offers fast transit time for Canadian import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cargo</a:t>
            </a: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Direct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connection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Central China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and PNW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Reefer service from Tacoma/Vancouver to Japan base ports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5149684" cy="317310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5"/>
            <a:ext cx="3186168" cy="122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365105"/>
            <a:ext cx="4464496" cy="105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3115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Northwest Loop 2 : PN2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938216" y="1052736"/>
            <a:ext cx="3026271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service between Thailand, Vietnam,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 Asia hub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PNW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transit time from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S. China to Vancouver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Non-FROB vessel for Canada export to Japan, Taiwan, South China and Southeastern Asia market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Reefer service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Taiwan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1" y="1052736"/>
            <a:ext cx="5347367" cy="2731345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0767"/>
            <a:ext cx="2796239" cy="14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39" y="4340767"/>
            <a:ext cx="5462848" cy="86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3892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方塊 7"/>
          <p:cNvSpPr txBox="1">
            <a:spLocks noChangeArrowheads="1"/>
          </p:cNvSpPr>
          <p:nvPr/>
        </p:nvSpPr>
        <p:spPr bwMode="auto">
          <a:xfrm>
            <a:off x="661988" y="1412776"/>
            <a:ext cx="7797800" cy="24314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14350" indent="-5143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16 Service Loops with THE Alliance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EC loops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 PSW loops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 PNW loops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l"/>
              <a:defRPr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323528" y="403225"/>
            <a:ext cx="84885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2019 Q2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North America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Services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1988" y="3628853"/>
            <a:ext cx="34833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5006"/>
            <a:ext cx="44561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Northwest Loop 3 : PN3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052736"/>
            <a:ext cx="2880320" cy="2677656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Vancouver first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call offers fast transit time for Canadian import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cargo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Direct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connection between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South/Central China, Korea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and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PNW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Fast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transit time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from Vancouver/PNW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to Korea/Hong Kong/South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China</a:t>
            </a:r>
            <a:endParaRPr lang="zh-TW" altLang="zh-TW" sz="14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5491602" cy="2988485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4" y="4318786"/>
            <a:ext cx="2604517" cy="150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31" y="4318786"/>
            <a:ext cx="53816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6640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Northwest Loop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4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PN4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052736"/>
            <a:ext cx="2880320" cy="224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 lvl="0">
              <a:defRPr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Express service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Taiwan, Japan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Arial"/>
              </a:rPr>
              <a:t>PNW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Extensive coverage of Xiamen port </a:t>
            </a: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Reefer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service from Tacoma/Vancouver to Japan base ports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5168653" cy="290103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2676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46958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418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字方塊 24"/>
          <p:cNvSpPr txBox="1">
            <a:spLocks noChangeArrowheads="1"/>
          </p:cNvSpPr>
          <p:nvPr/>
        </p:nvSpPr>
        <p:spPr bwMode="auto">
          <a:xfrm>
            <a:off x="2124075" y="1916113"/>
            <a:ext cx="4967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  <a:latin typeface="+mn-lt"/>
              </a:rPr>
              <a:t>Thank you! </a:t>
            </a:r>
          </a:p>
          <a:p>
            <a:pPr>
              <a:defRPr/>
            </a:pPr>
            <a:r>
              <a:rPr lang="en-US" altLang="zh-TW" sz="1200" dirty="0">
                <a:solidFill>
                  <a:srgbClr val="FF0000"/>
                </a:solidFill>
                <a:latin typeface="+mn-lt"/>
              </a:rPr>
              <a:t>Please contact with your local sales for further information.  </a:t>
            </a:r>
            <a:endParaRPr lang="zh-TW" altLang="en-US" sz="1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弧形箭號 (上彎) 15"/>
          <p:cNvSpPr/>
          <p:nvPr/>
        </p:nvSpPr>
        <p:spPr bwMode="auto">
          <a:xfrm rot="21044652">
            <a:off x="3162300" y="3511550"/>
            <a:ext cx="4702175" cy="1162050"/>
          </a:xfrm>
          <a:prstGeom prst="curvedUpArrow">
            <a:avLst/>
          </a:prstGeom>
          <a:solidFill>
            <a:srgbClr val="004C2B">
              <a:lumMod val="50000"/>
              <a:lumOff val="50000"/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78963"/>
              </a:buClr>
              <a:buSzTx/>
              <a:buFont typeface="Monotype Sorts" pitchFamily="2" charset="2"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PMingLiU" pitchFamily="18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13" y="1993899"/>
            <a:ext cx="35083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3" y="2205038"/>
            <a:ext cx="4208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文字方塊 7"/>
          <p:cNvSpPr txBox="1">
            <a:spLocks noChangeArrowheads="1"/>
          </p:cNvSpPr>
          <p:nvPr/>
        </p:nvSpPr>
        <p:spPr bwMode="auto">
          <a:xfrm>
            <a:off x="251520" y="4077072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connection to New York, Savannah and Norfolk main markets</a:t>
            </a:r>
          </a:p>
          <a:p>
            <a:endParaRPr lang="zh-TW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Expanded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to Halifax , Boston, Wilmington,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Jacksonville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Extensive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of Southeast Asia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41744"/>
            <a:ext cx="91074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– North America East Coast</a:t>
            </a:r>
          </a:p>
          <a:p>
            <a:pPr algn="ctr">
              <a:lnSpc>
                <a:spcPct val="90000"/>
              </a:lnSpc>
              <a:defRPr/>
            </a:pP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     5 </a:t>
            </a:r>
            <a:r>
              <a:rPr lang="en-US" altLang="zh-TW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EC loops</a:t>
            </a:r>
          </a:p>
        </p:txBody>
      </p:sp>
    </p:spTree>
    <p:extLst>
      <p:ext uri="{BB962C8B-B14F-4D97-AF65-F5344CB8AC3E}">
        <p14:creationId xmlns:p14="http://schemas.microsoft.com/office/powerpoint/2010/main" val="15050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1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EC1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59445" y="1063120"/>
            <a:ext cx="2880320" cy="224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from Central China,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KR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JP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Savannah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Jacksonville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service from JP to EC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for US reefer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JP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of Balboa port for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Latin America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15523"/>
            <a:ext cx="5040560" cy="275740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89040"/>
            <a:ext cx="451783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82" y="5434141"/>
            <a:ext cx="61817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76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2 : EC2</a:t>
            </a: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5940152" y="1025155"/>
            <a:ext cx="2880320" cy="24622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from Central China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KR to New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York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coverage of Boston/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Wilmington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transit time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Savannah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Pusan, China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Far-reaching service to </a:t>
            </a:r>
            <a:r>
              <a:rPr lang="en-US" altLang="zh-TW" sz="14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Bohai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 bay via feeder connection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48957"/>
            <a:ext cx="4896544" cy="29457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1" y="4028860"/>
            <a:ext cx="5189014" cy="127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42969"/>
            <a:ext cx="4466084" cy="14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091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3 : EC3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1053530"/>
            <a:ext cx="2880320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from TW/ South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China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SHA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Savannah and Norfolk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of Balboa port for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Latin America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t/s time from USEC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KR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Jointly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with EC1 for Japan market via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feeder connection to Japan side  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ports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via Pusan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36789"/>
            <a:ext cx="5063702" cy="278024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2" y="3868085"/>
            <a:ext cx="3610980" cy="13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5" y="5301208"/>
            <a:ext cx="6499101" cy="106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403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4 : EC4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999433"/>
            <a:ext cx="2880320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between TW, South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China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, VN and New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York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of South East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Asia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ports via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 Asia Hub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direct service between key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Atlantic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ports and South East Asia,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Taiwan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South China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99433"/>
            <a:ext cx="5126454" cy="318123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93096"/>
            <a:ext cx="3888432" cy="14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4743450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775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5 : EC5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5940152" y="991841"/>
            <a:ext cx="2880320" cy="224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Halifax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double call offers competitive transit time both import and export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connection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Thailand/Vietnam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Halifax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service to Middle East market via Jebel Ali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" y="991841"/>
            <a:ext cx="5641899" cy="28715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7429"/>
            <a:ext cx="4020591" cy="11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00" y="4247429"/>
            <a:ext cx="3771049" cy="145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744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2060848"/>
            <a:ext cx="35083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3" y="2205038"/>
            <a:ext cx="4208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12925"/>
            <a:ext cx="91074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– North America West Coast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(PSW)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   7 </a:t>
            </a:r>
            <a:r>
              <a:rPr lang="en-US" altLang="zh-TW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PSW loops</a:t>
            </a:r>
          </a:p>
        </p:txBody>
      </p:sp>
      <p:sp>
        <p:nvSpPr>
          <p:cNvPr id="11" name="弧形箭號 (下彎) 3"/>
          <p:cNvSpPr>
            <a:spLocks noChangeArrowheads="1"/>
          </p:cNvSpPr>
          <p:nvPr/>
        </p:nvSpPr>
        <p:spPr bwMode="auto">
          <a:xfrm rot="21248459">
            <a:off x="2634286" y="2304834"/>
            <a:ext cx="3838916" cy="862309"/>
          </a:xfrm>
          <a:prstGeom prst="curvedDownArrow">
            <a:avLst>
              <a:gd name="adj1" fmla="val 24965"/>
              <a:gd name="adj2" fmla="val 49947"/>
              <a:gd name="adj3" fmla="val 25000"/>
            </a:avLst>
          </a:prstGeom>
          <a:solidFill>
            <a:schemeClr val="accent2">
              <a:lumMod val="40000"/>
              <a:lumOff val="60000"/>
              <a:alpha val="81960"/>
            </a:schemeClr>
          </a:solidFill>
          <a:ln>
            <a:noFill/>
          </a:ln>
        </p:spPr>
        <p:txBody>
          <a:bodyPr wrap="none"/>
          <a:lstStyle>
            <a:lvl1pPr marL="342900" indent="-3429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endParaRPr lang="zh-TW" altLang="en-US"/>
          </a:p>
        </p:txBody>
      </p:sp>
      <p:sp>
        <p:nvSpPr>
          <p:cNvPr id="11271" name="文字方塊 10"/>
          <p:cNvSpPr txBox="1">
            <a:spLocks noChangeArrowheads="1"/>
          </p:cNvSpPr>
          <p:nvPr/>
        </p:nvSpPr>
        <p:spPr bwMode="auto">
          <a:xfrm>
            <a:off x="234950" y="41227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connection to PSW ports</a:t>
            </a:r>
          </a:p>
          <a:p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                                     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from 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main loading ports Taiwan, China, Korea and Japan</a:t>
            </a:r>
          </a:p>
          <a:p>
            <a:endParaRPr lang="zh-TW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IPI gateway to US Gulf and Mid-West</a:t>
            </a:r>
          </a:p>
          <a:p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                                           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Extensive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of Southeast Asia/ </a:t>
            </a:r>
            <a:r>
              <a:rPr lang="en-US" altLang="zh-TW" sz="1800" b="1" dirty="0" err="1">
                <a:solidFill>
                  <a:srgbClr val="404040"/>
                </a:solidFill>
                <a:latin typeface="Arial" pitchFamily="34" charset="0"/>
              </a:rPr>
              <a:t>Bohai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Bay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NG MING">
  <a:themeElements>
    <a:clrScheme name="YANG 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YANG MING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ANG 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NG 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52551</TotalTime>
  <Words>773</Words>
  <Application>Microsoft Office PowerPoint</Application>
  <PresentationFormat>如螢幕大小 (4:3)</PresentationFormat>
  <Paragraphs>156</Paragraphs>
  <Slides>22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YANG MING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YML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YML</dc:creator>
  <cp:lastModifiedBy>YM-CTWB Nina Tseng 曾妮瑩</cp:lastModifiedBy>
  <cp:revision>2726</cp:revision>
  <cp:lastPrinted>2017-02-24T07:51:25Z</cp:lastPrinted>
  <dcterms:created xsi:type="dcterms:W3CDTF">2002-06-11T09:02:03Z</dcterms:created>
  <dcterms:modified xsi:type="dcterms:W3CDTF">2019-01-02T08:02:22Z</dcterms:modified>
</cp:coreProperties>
</file>