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9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1" r:id="rId3"/>
    <p:sldId id="430" r:id="rId4"/>
    <p:sldId id="431" r:id="rId5"/>
    <p:sldId id="432" r:id="rId6"/>
    <p:sldId id="433" r:id="rId7"/>
    <p:sldId id="435" r:id="rId8"/>
    <p:sldId id="434" r:id="rId9"/>
    <p:sldId id="413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14" r:id="rId19"/>
    <p:sldId id="443" r:id="rId20"/>
    <p:sldId id="445" r:id="rId21"/>
    <p:sldId id="444" r:id="rId22"/>
    <p:sldId id="385" r:id="rId23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FF3399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6FF"/>
    <a:srgbClr val="0033CC"/>
    <a:srgbClr val="4D4D4D"/>
    <a:srgbClr val="3366FF"/>
    <a:srgbClr val="1A8ED6"/>
    <a:srgbClr val="FFFFFF"/>
    <a:srgbClr val="0771A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3" autoAdjust="0"/>
    <p:restoredTop sz="98494" autoAdjust="0"/>
  </p:normalViewPr>
  <p:slideViewPr>
    <p:cSldViewPr>
      <p:cViewPr varScale="1">
        <p:scale>
          <a:sx n="80" d="100"/>
          <a:sy n="80" d="100"/>
        </p:scale>
        <p:origin x="12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2" y="-96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39D4C0-4046-4221-A093-4C14B0834A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756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116" y="0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1" y="4720908"/>
            <a:ext cx="4992379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116" y="9441814"/>
            <a:ext cx="2949084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27332D-A917-44E6-B9F3-9271586A4F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6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D293-9F1F-471C-BEA8-DBBDF2115904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71538"/>
            <a:ext cx="4632325" cy="34734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32" y="4724086"/>
            <a:ext cx="4989137" cy="4183646"/>
          </a:xfrm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簡報格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552663-0F47-48C6-BAC5-514493C1151C}" type="slidenum">
              <a:rPr lang="en-US" altLang="zh-TW" sz="1200" b="1">
                <a:latin typeface="Arial" pitchFamily="34" charset="0"/>
              </a:rPr>
              <a:pPr algn="r"/>
              <a:t>‹#›</a:t>
            </a:fld>
            <a:endParaRPr lang="en-US" altLang="zh-TW" sz="1200" b="1">
              <a:latin typeface="Arial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>
                <a:latin typeface="Calibri" pitchFamily="34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492500" y="5329238"/>
            <a:ext cx="22320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49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49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簡報格式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985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924300" y="6508750"/>
            <a:ext cx="70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F88CBD-80F4-4546-AA45-D7E56B778DC7}" type="slidenum">
              <a:rPr lang="en-US" altLang="zh-TW" sz="1200" b="1">
                <a:solidFill>
                  <a:srgbClr val="4D4D4D"/>
                </a:solidFill>
                <a:latin typeface="Arial" pitchFamily="34" charset="0"/>
              </a:rPr>
              <a:pPr algn="r"/>
              <a:t>‹#›</a:t>
            </a:fld>
            <a:endParaRPr lang="en-US" altLang="zh-TW" sz="1200" b="1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1" r:id="rId1"/>
    <p:sldLayoutId id="2147487751" r:id="rId2"/>
    <p:sldLayoutId id="2147487752" r:id="rId3"/>
    <p:sldLayoutId id="2147487753" r:id="rId4"/>
    <p:sldLayoutId id="2147487754" r:id="rId5"/>
    <p:sldLayoutId id="2147487755" r:id="rId6"/>
    <p:sldLayoutId id="2147487756" r:id="rId7"/>
    <p:sldLayoutId id="2147487757" r:id="rId8"/>
    <p:sldLayoutId id="2147487758" r:id="rId9"/>
    <p:sldLayoutId id="2147487759" r:id="rId10"/>
    <p:sldLayoutId id="21474877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Calibri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806" y="620688"/>
            <a:ext cx="9163584" cy="2808312"/>
          </a:xfrm>
          <a:prstGeom prst="rect">
            <a:avLst/>
          </a:prstGeom>
          <a:ln>
            <a:noFill/>
          </a:ln>
          <a:effectLst>
            <a:reflection stA="31000" endPos="57000" dir="5400000" sy="-100000" algn="bl" rotWithShape="0"/>
            <a:softEdge rad="112500"/>
          </a:effectLst>
        </p:spPr>
      </p:pic>
      <p:sp>
        <p:nvSpPr>
          <p:cNvPr id="3074" name="Text Box 23"/>
          <p:cNvSpPr txBox="1">
            <a:spLocks noChangeArrowheads="1"/>
          </p:cNvSpPr>
          <p:nvPr/>
        </p:nvSpPr>
        <p:spPr bwMode="auto">
          <a:xfrm>
            <a:off x="990600" y="5105400"/>
            <a:ext cx="73152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latin typeface="+mj-lt"/>
                <a:ea typeface="+mn-ea"/>
              </a:rPr>
              <a:t>2018 NORTH AMERICA SERVICE MATRIX</a:t>
            </a:r>
            <a:r>
              <a:rPr lang="en-US" altLang="zh-TW" sz="2800" dirty="0" smtClean="0">
                <a:solidFill>
                  <a:srgbClr val="0033CC"/>
                </a:solidFill>
                <a:latin typeface="+mj-lt"/>
              </a:rPr>
              <a:t> </a:t>
            </a:r>
          </a:p>
        </p:txBody>
      </p:sp>
      <p:sp>
        <p:nvSpPr>
          <p:cNvPr id="3076" name="文字方塊 1"/>
          <p:cNvSpPr txBox="1">
            <a:spLocks noChangeArrowheads="1"/>
          </p:cNvSpPr>
          <p:nvPr/>
        </p:nvSpPr>
        <p:spPr bwMode="auto">
          <a:xfrm>
            <a:off x="1547813" y="3644900"/>
            <a:ext cx="6192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YANG MING </a:t>
            </a:r>
          </a:p>
          <a:p>
            <a:pPr algn="ctr">
              <a:defRPr/>
            </a:pPr>
            <a:endParaRPr lang="zh-TW" altLang="en-US" sz="4800" dirty="0">
              <a:solidFill>
                <a:srgbClr val="000066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8873" y="4368440"/>
            <a:ext cx="4564071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THE </a:t>
            </a:r>
            <a:r>
              <a:rPr lang="en-US" altLang="zh-TW" sz="4800" dirty="0">
                <a:ln w="1905"/>
                <a:gradFill flip="none" rotWithShape="1">
                  <a:gsLst>
                    <a:gs pos="0">
                      <a:srgbClr val="0000FF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FF">
                      <a:alpha val="65000"/>
                    </a:srgbClr>
                  </a:innerShdw>
                </a:effectLst>
                <a:latin typeface="+mj-lt"/>
              </a:rPr>
              <a:t>ALLIANCE</a:t>
            </a:r>
            <a:endParaRPr lang="zh-TW" altLang="en-US" sz="4800" dirty="0">
              <a:ln w="1905"/>
              <a:gradFill flip="none" rotWithShape="1">
                <a:gsLst>
                  <a:gs pos="0">
                    <a:srgbClr val="0000FF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FF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72036" y="609352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Version update: </a:t>
            </a:r>
            <a:r>
              <a:rPr lang="en-US" altLang="zh-TW" sz="16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2018/4/16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2 : PS2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81522"/>
            <a:ext cx="2880320" cy="203132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between JP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Shimizu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for US reefer to JP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1521"/>
            <a:ext cx="5544616" cy="275590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92445"/>
            <a:ext cx="26765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92444"/>
            <a:ext cx="40100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871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3 : PS3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6156176" y="999431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 lvl="0"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between Thailand, Vietnam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Pusan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for South East Asia and Indian Subcontinent markets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13" y="999431"/>
            <a:ext cx="5760640" cy="26964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0988"/>
            <a:ext cx="28765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90988"/>
            <a:ext cx="4676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467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4 : PS4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81522"/>
            <a:ext cx="2880320" cy="310854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South China/TW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of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Xiamen and Keelung port 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service for Australia, China Pearl River Delta and Philippines market via Kaohsiung/Hong Kong transit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6" y="981522"/>
            <a:ext cx="5532054" cy="286753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724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14" y="4221088"/>
            <a:ext cx="47148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04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5 : PS5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00886" y="1052736"/>
            <a:ext cx="2880320" cy="1600438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shuttle service between Shanghai/Ningbo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Dedicated and fast service for China Yangtze River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market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0" y="1052736"/>
            <a:ext cx="5582213" cy="28803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0"/>
            <a:ext cx="2676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23" y="4149079"/>
            <a:ext cx="2676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704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6 : PS6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052736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Central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China/KR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t/s time between PSW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Qingdao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Jointly with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PS2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for Japan market via fast Pusan feeder connection for Japan side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for China Yangtze River market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3" y="1052736"/>
            <a:ext cx="5399314" cy="280831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6765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46958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91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7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PS7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5868144" y="1057722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South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 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Dedicated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fast service for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Yangtze River market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7" y="1057722"/>
            <a:ext cx="5644031" cy="294734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4488"/>
            <a:ext cx="2676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78" y="4364487"/>
            <a:ext cx="2676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586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South Loop 8 : PS8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IPI/East Canada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via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Prince Rupert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from </a:t>
            </a:r>
            <a:r>
              <a:rPr lang="en-US" altLang="zh-TW" sz="1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Bohai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 Bay ports and Pusan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PSW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service for US reefer to KR and North China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5447872" cy="303445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8855"/>
            <a:ext cx="3409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68855"/>
            <a:ext cx="46767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91816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AAC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1815882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Direct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connection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from Lianyungang to both PSW and PNW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Fast transit time from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Long Beach/Seattle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to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Lianyungang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96" y="1052737"/>
            <a:ext cx="5184576" cy="288032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27527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34385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599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0"/>
                    </a14:imgEffect>
                    <a14:imgEffect>
                      <a14:saturation sat="52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000"/>
                    </a14:imgEffect>
                    <a14:imgEffect>
                      <a14:saturation sat="60000"/>
                    </a14:imgEffect>
                    <a14:imgEffect>
                      <a14:brightnessContrast bright="36000"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7688" y="1993900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弧形箭號 (上彎) 13"/>
          <p:cNvSpPr/>
          <p:nvPr/>
        </p:nvSpPr>
        <p:spPr bwMode="auto">
          <a:xfrm rot="21044652">
            <a:off x="2690627" y="3112119"/>
            <a:ext cx="4702175" cy="1162050"/>
          </a:xfrm>
          <a:prstGeom prst="curvedUpArrow">
            <a:avLst/>
          </a:prstGeom>
          <a:solidFill>
            <a:srgbClr val="85D6FF">
              <a:alpha val="26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  <a:defRPr/>
            </a:pPr>
            <a:endParaRPr lang="zh-TW" altLang="en-US">
              <a:ea typeface="PMingLiU" pitchFamily="18" charset="-120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12556"/>
            <a:ext cx="91074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– North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America West Coast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(PNW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 3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PNW loops</a:t>
            </a:r>
          </a:p>
        </p:txBody>
      </p:sp>
      <p:sp>
        <p:nvSpPr>
          <p:cNvPr id="19463" name="文字方塊 7"/>
          <p:cNvSpPr txBox="1">
            <a:spLocks noChangeArrowheads="1"/>
          </p:cNvSpPr>
          <p:nvPr/>
        </p:nvSpPr>
        <p:spPr bwMode="auto">
          <a:xfrm>
            <a:off x="387350" y="414813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connection to PNW ports </a:t>
            </a:r>
          </a:p>
          <a:p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                           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    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from main loading ports Taiwan, China, Korea and Japan</a:t>
            </a:r>
          </a:p>
          <a:p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IPI gateway to US and Canada via Vancouver</a:t>
            </a:r>
          </a:p>
          <a:p>
            <a:pPr>
              <a:buFont typeface="Wingdings" pitchFamily="2" charset="2"/>
              <a:buChar char="l"/>
            </a:pPr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Asia</a:t>
            </a:r>
          </a:p>
          <a:p>
            <a:pPr>
              <a:buFont typeface="Wingdings" pitchFamily="2" charset="2"/>
              <a:buChar char="l"/>
            </a:pPr>
            <a:endParaRPr lang="en-US" altLang="zh-TW" sz="1800" b="1" dirty="0" smtClean="0">
              <a:solidFill>
                <a:srgbClr val="404040"/>
              </a:solidFill>
              <a:latin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l"/>
            </a:pP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Northwest Loop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1 : PN1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124744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Express service between Japan and PNW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Direct connection between Qingdao/Shanghai and PNW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Reefer service from Tacoma/Vancouver to Japan base ports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6" y="1123822"/>
            <a:ext cx="5244165" cy="288124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13462"/>
            <a:ext cx="27241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13462"/>
            <a:ext cx="4676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3115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字方塊 7"/>
          <p:cNvSpPr txBox="1">
            <a:spLocks noChangeArrowheads="1"/>
          </p:cNvSpPr>
          <p:nvPr/>
        </p:nvSpPr>
        <p:spPr bwMode="auto">
          <a:xfrm>
            <a:off x="661988" y="1412776"/>
            <a:ext cx="7797800" cy="243143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514350" indent="-5143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 Service Loops with THE Alliance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 EC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 PSW loops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PNW loops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Wingdings" pitchFamily="2" charset="2"/>
              <a:buChar char="l"/>
              <a:defRPr/>
            </a:pPr>
            <a:endParaRPr lang="zh-TW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323528" y="403225"/>
            <a:ext cx="84885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2018 Q2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North America </a:t>
            </a:r>
            <a:r>
              <a:rPr lang="en-US" altLang="zh-TW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Services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1988" y="3628853"/>
            <a:ext cx="34833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95006"/>
            <a:ext cx="4456113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Northwest Loop 2 : PN2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5938216" y="1052736"/>
            <a:ext cx="3026271" cy="310854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service between Thailand, Vietnam,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 Asia hub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PNW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transit time from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S. China/Kaohsiung to Vancouver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Non-FROB vessel for Canada export to Japan, Taiwan, South China and Southeastern Asia market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Reefer service to Japan and Taiwan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2" y="1060020"/>
            <a:ext cx="5608173" cy="310125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8765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38" y="4437112"/>
            <a:ext cx="5619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3892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Pacific Northwest Loop 3 : PN3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868144" y="1052736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FF0000"/>
                </a:solidFill>
                <a:latin typeface="Arial"/>
              </a:rPr>
              <a:t>Vancouver first call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offers fast transit time for Canadian import cargo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Direct connection between China base ports/Korea and PNW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Fast transit time from </a:t>
            </a:r>
            <a:r>
              <a:rPr lang="en-US" altLang="zh-TW" sz="1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Vancouver/PNW </a:t>
            </a:r>
            <a:r>
              <a:rPr lang="en-US" altLang="zh-TW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to Korea/Hong Kong/South China</a:t>
            </a:r>
            <a:endParaRPr lang="zh-TW" altLang="zh-TW" sz="14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" y="1052736"/>
            <a:ext cx="5429480" cy="29523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676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4676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6640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2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字方塊 24"/>
          <p:cNvSpPr txBox="1">
            <a:spLocks noChangeArrowheads="1"/>
          </p:cNvSpPr>
          <p:nvPr/>
        </p:nvSpPr>
        <p:spPr bwMode="auto">
          <a:xfrm>
            <a:off x="2124075" y="1916113"/>
            <a:ext cx="49672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</a:rPr>
              <a:t>Thank you! </a:t>
            </a:r>
          </a:p>
          <a:p>
            <a:pPr>
              <a:defRPr/>
            </a:pPr>
            <a:r>
              <a:rPr lang="en-US" altLang="zh-TW" sz="1200" dirty="0">
                <a:solidFill>
                  <a:srgbClr val="FF0000"/>
                </a:solidFill>
                <a:latin typeface="+mn-lt"/>
              </a:rPr>
              <a:t>Please contact with your local sales for further information.  </a:t>
            </a:r>
            <a:endParaRPr lang="zh-TW" altLang="en-US" sz="1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弧形箭號 (上彎) 15"/>
          <p:cNvSpPr/>
          <p:nvPr/>
        </p:nvSpPr>
        <p:spPr bwMode="auto">
          <a:xfrm rot="21044652">
            <a:off x="3162300" y="3511550"/>
            <a:ext cx="4702175" cy="1162050"/>
          </a:xfrm>
          <a:prstGeom prst="curvedUpArrow">
            <a:avLst/>
          </a:prstGeom>
          <a:solidFill>
            <a:srgbClr val="004C2B">
              <a:lumMod val="50000"/>
              <a:lumOff val="50000"/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triangle" w="med" len="sm"/>
          </a:ln>
          <a:effectLst/>
        </p:spPr>
        <p:txBody>
          <a:bodyPr wrap="none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78963"/>
              </a:buClr>
              <a:buSzTx/>
              <a:buFont typeface="Monotype Sorts" pitchFamily="2" charset="2"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PMingLiU" pitchFamily="18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13" y="1993899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文字方塊 7"/>
          <p:cNvSpPr txBox="1">
            <a:spLocks noChangeArrowheads="1"/>
          </p:cNvSpPr>
          <p:nvPr/>
        </p:nvSpPr>
        <p:spPr bwMode="auto">
          <a:xfrm>
            <a:off x="251520" y="4077072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TW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connection to New York, Savannah and Norfolk main markets</a:t>
            </a: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Expanded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to Halifax , Boston, Wilmington,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Jacksonville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Asia</a:t>
            </a:r>
            <a:endParaRPr lang="en-US" altLang="zh-TW" sz="1800" b="1" dirty="0">
              <a:solidFill>
                <a:srgbClr val="404040"/>
              </a:solidFill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41744"/>
            <a:ext cx="91074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North America East Coast</a:t>
            </a:r>
          </a:p>
          <a:p>
            <a:pPr algn="ctr">
              <a:lnSpc>
                <a:spcPct val="90000"/>
              </a:lnSpc>
              <a:defRPr/>
            </a:pP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  5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EC loops</a:t>
            </a:r>
          </a:p>
        </p:txBody>
      </p:sp>
    </p:spTree>
    <p:extLst>
      <p:ext uri="{BB962C8B-B14F-4D97-AF65-F5344CB8AC3E}">
        <p14:creationId xmlns:p14="http://schemas.microsoft.com/office/powerpoint/2010/main" val="15050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1 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: 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EC1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59445" y="1063120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Central China,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JP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Jacksonville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calling service from JP to EC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Premium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service for US reefer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JP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Balboa port for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Latin America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52454"/>
            <a:ext cx="5705822" cy="3124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0509"/>
            <a:ext cx="3888432" cy="141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50509"/>
            <a:ext cx="5004048" cy="12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76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2 : EC2</a:t>
            </a:r>
          </a:p>
        </p:txBody>
      </p:sp>
      <p:sp>
        <p:nvSpPr>
          <p:cNvPr id="8" name="文字方塊 6"/>
          <p:cNvSpPr txBox="1">
            <a:spLocks noChangeArrowheads="1"/>
          </p:cNvSpPr>
          <p:nvPr/>
        </p:nvSpPr>
        <p:spPr bwMode="auto">
          <a:xfrm>
            <a:off x="5940152" y="1025155"/>
            <a:ext cx="2880320" cy="2462213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Central China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 to New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York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coverage of Boston/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Wilmington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transit time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Pusan, China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Far-reaching service to </a:t>
            </a:r>
            <a:r>
              <a:rPr lang="en-US" altLang="zh-TW" sz="1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Bohai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 bay via feeder connection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25155"/>
            <a:ext cx="5472608" cy="28358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72121"/>
            <a:ext cx="4752527" cy="117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272121"/>
            <a:ext cx="4104456" cy="13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5091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3 : EC3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1053530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from TW/ South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SHA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Savannah and Norfolk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Balboa port for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Latin America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t/s time from USEC to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KR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Jointly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with EC1 for Japan market via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feeder connection to Japan side  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via Pusan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044081"/>
            <a:ext cx="5256584" cy="310499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3456384" cy="130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5" y="4293096"/>
            <a:ext cx="5328592" cy="9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403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4 : EC4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5940152" y="999433"/>
            <a:ext cx="2880320" cy="2893100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Express service between TW, South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China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, VN and New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York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Extensive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coverage of South East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Asia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via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SE Asia Hub</a:t>
            </a:r>
            <a:endParaRPr lang="en-US" altLang="zh-TW" sz="1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direct service between key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Atlantic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ports and South East Asia,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Taiwan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South China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99432"/>
            <a:ext cx="5328592" cy="314964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93096"/>
            <a:ext cx="374263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22" y="4293096"/>
            <a:ext cx="4743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17752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588" y="276225"/>
            <a:ext cx="9144001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East Coast Loop 5 : EC5</a:t>
            </a:r>
            <a:endParaRPr lang="en-US" altLang="zh-TW" sz="2800" b="1" i="1" dirty="0">
              <a:solidFill>
                <a:srgbClr val="CC3300"/>
              </a:solidFill>
              <a:latin typeface="Arial" pitchFamily="34" charset="0"/>
              <a:ea typeface="CFShouSung" charset="-120"/>
            </a:endParaRPr>
          </a:p>
        </p:txBody>
      </p:sp>
      <p:sp>
        <p:nvSpPr>
          <p:cNvPr id="11" name="文字方塊 6"/>
          <p:cNvSpPr txBox="1">
            <a:spLocks noChangeArrowheads="1"/>
          </p:cNvSpPr>
          <p:nvPr/>
        </p:nvSpPr>
        <p:spPr bwMode="auto">
          <a:xfrm>
            <a:off x="5940152" y="991841"/>
            <a:ext cx="2880320" cy="2246769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 w="19050">
            <a:solidFill>
              <a:srgbClr val="85D6FF"/>
            </a:solidFill>
            <a:miter lim="800000"/>
            <a:headEnd/>
            <a:tailEnd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          </a:t>
            </a:r>
            <a:r>
              <a:rPr lang="en-US" altLang="zh-TW" sz="12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  </a:t>
            </a:r>
            <a:r>
              <a:rPr lang="en-US" altLang="zh-TW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</a:rPr>
              <a:t>Service Highlights</a:t>
            </a:r>
          </a:p>
          <a:p>
            <a:pPr>
              <a:defRPr/>
            </a:pPr>
            <a:endParaRPr lang="en-US" altLang="zh-TW" sz="1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Halifax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double call offers competitive transit time both import and export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Direct connection between </a:t>
            </a:r>
            <a:r>
              <a:rPr lang="en-US" altLang="zh-TW" sz="14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Thailand/Vietnam </a:t>
            </a: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and Halifax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Fast service to Middle East market via Jebel Ali</a:t>
            </a:r>
          </a:p>
          <a:p>
            <a:pPr>
              <a:defRPr/>
            </a:pP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91841"/>
            <a:ext cx="5666936" cy="29523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7"/>
            <a:ext cx="4462908" cy="12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47" y="4293097"/>
            <a:ext cx="4010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0744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5" y="2060848"/>
            <a:ext cx="350837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63" y="2205038"/>
            <a:ext cx="4208463" cy="2630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8" y="461963"/>
            <a:ext cx="905351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12925"/>
            <a:ext cx="91074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Asia – North America West Coast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(PSW)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    8 </a:t>
            </a:r>
            <a:r>
              <a:rPr lang="en-US" altLang="zh-TW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FShouSung" charset="-120"/>
              </a:rPr>
              <a:t>PSW loops</a:t>
            </a:r>
          </a:p>
        </p:txBody>
      </p:sp>
      <p:sp>
        <p:nvSpPr>
          <p:cNvPr id="11" name="弧形箭號 (下彎) 3"/>
          <p:cNvSpPr>
            <a:spLocks noChangeArrowheads="1"/>
          </p:cNvSpPr>
          <p:nvPr/>
        </p:nvSpPr>
        <p:spPr bwMode="auto">
          <a:xfrm rot="21248459">
            <a:off x="2634286" y="2304834"/>
            <a:ext cx="3838916" cy="862309"/>
          </a:xfrm>
          <a:prstGeom prst="curvedDownArrow">
            <a:avLst>
              <a:gd name="adj1" fmla="val 24965"/>
              <a:gd name="adj2" fmla="val 49947"/>
              <a:gd name="adj3" fmla="val 25000"/>
            </a:avLst>
          </a:prstGeom>
          <a:solidFill>
            <a:schemeClr val="accent2">
              <a:lumMod val="40000"/>
              <a:lumOff val="60000"/>
              <a:alpha val="81960"/>
            </a:schemeClr>
          </a:solidFill>
          <a:ln>
            <a:noFill/>
          </a:ln>
        </p:spPr>
        <p:txBody>
          <a:bodyPr wrap="none"/>
          <a:lstStyle>
            <a:lvl1pPr marL="342900" indent="-3429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99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endParaRPr lang="zh-TW" altLang="en-US"/>
          </a:p>
        </p:txBody>
      </p:sp>
      <p:sp>
        <p:nvSpPr>
          <p:cNvPr id="11271" name="文字方塊 10"/>
          <p:cNvSpPr txBox="1">
            <a:spLocks noChangeArrowheads="1"/>
          </p:cNvSpPr>
          <p:nvPr/>
        </p:nvSpPr>
        <p:spPr bwMode="auto">
          <a:xfrm>
            <a:off x="234950" y="41227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sz="1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 smtClean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connection to PSW ports</a:t>
            </a:r>
          </a:p>
          <a:p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                                      </a:t>
            </a:r>
            <a:r>
              <a:rPr lang="en-US" altLang="zh-TW" sz="1800" b="1" dirty="0" smtClean="0">
                <a:solidFill>
                  <a:srgbClr val="404040"/>
                </a:solidFill>
                <a:latin typeface="Arial" pitchFamily="34" charset="0"/>
              </a:rPr>
              <a:t>from 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main loading ports Taiwan, China, Korea and Japan</a:t>
            </a:r>
          </a:p>
          <a:p>
            <a:endParaRPr lang="zh-TW" altLang="en-US" sz="1800" b="1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Express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IPI gateway to US Gulf and Mid-West</a:t>
            </a:r>
          </a:p>
          <a:p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                                           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8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TW" sz="1800" b="1" u="sng" dirty="0">
                <a:solidFill>
                  <a:srgbClr val="404040"/>
                </a:solidFill>
                <a:latin typeface="Arial" pitchFamily="34" charset="0"/>
              </a:rPr>
              <a:t>Extensive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coverage of Southeast Asia/ </a:t>
            </a:r>
            <a:r>
              <a:rPr lang="en-US" altLang="zh-TW" sz="1800" b="1" dirty="0" err="1">
                <a:solidFill>
                  <a:srgbClr val="404040"/>
                </a:solidFill>
                <a:latin typeface="Arial" pitchFamily="34" charset="0"/>
              </a:rPr>
              <a:t>Bohai</a:t>
            </a:r>
            <a:r>
              <a:rPr lang="en-US" altLang="zh-TW" sz="1800" b="1" dirty="0">
                <a:solidFill>
                  <a:srgbClr val="404040"/>
                </a:solidFill>
                <a:latin typeface="Arial" pitchFamily="34" charset="0"/>
              </a:rPr>
              <a:t> Bay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G MING">
  <a:themeElements>
    <a:clrScheme name="YANG M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YANG MING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ANG M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NG M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NG 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52186</TotalTime>
  <Words>799</Words>
  <Application>Microsoft Office PowerPoint</Application>
  <PresentationFormat>如螢幕大小 (4:3)</PresentationFormat>
  <Paragraphs>155</Paragraphs>
  <Slides>22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CFShouSung</vt:lpstr>
      <vt:lpstr>Monotype Sorts</vt:lpstr>
      <vt:lpstr>PMingLiU</vt:lpstr>
      <vt:lpstr>PMingLiU</vt:lpstr>
      <vt:lpstr>標楷體</vt:lpstr>
      <vt:lpstr>Arial</vt:lpstr>
      <vt:lpstr>Calibri</vt:lpstr>
      <vt:lpstr>Cambria Math</vt:lpstr>
      <vt:lpstr>Times New Roman</vt:lpstr>
      <vt:lpstr>Wingdings</vt:lpstr>
      <vt:lpstr>YANG 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YML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YML</dc:creator>
  <cp:lastModifiedBy>YM-CTEB  SM Eddie Wang 王皓</cp:lastModifiedBy>
  <cp:revision>2684</cp:revision>
  <cp:lastPrinted>2017-02-24T07:51:25Z</cp:lastPrinted>
  <dcterms:created xsi:type="dcterms:W3CDTF">2002-06-11T09:02:03Z</dcterms:created>
  <dcterms:modified xsi:type="dcterms:W3CDTF">2018-04-16T08:26:53Z</dcterms:modified>
</cp:coreProperties>
</file>