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594" r:id="rId1"/>
  </p:sldMasterIdLst>
  <p:notesMasterIdLst>
    <p:notesMasterId r:id="rId23"/>
  </p:notesMasterIdLst>
  <p:handoutMasterIdLst>
    <p:handoutMasterId r:id="rId24"/>
  </p:handoutMasterIdLst>
  <p:sldIdLst>
    <p:sldId id="256" r:id="rId2"/>
    <p:sldId id="381" r:id="rId3"/>
    <p:sldId id="430" r:id="rId4"/>
    <p:sldId id="431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385" r:id="rId22"/>
  </p:sldIdLst>
  <p:sldSz cx="9144000" cy="6858000" type="screen4x3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6FF"/>
    <a:srgbClr val="0033CC"/>
    <a:srgbClr val="4D4D4D"/>
    <a:srgbClr val="3366FF"/>
    <a:srgbClr val="1A8ED6"/>
    <a:srgbClr val="FFFFFF"/>
    <a:srgbClr val="0771A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003" autoAdjust="0"/>
    <p:restoredTop sz="98494" autoAdjust="0"/>
  </p:normalViewPr>
  <p:slideViewPr>
    <p:cSldViewPr>
      <p:cViewPr>
        <p:scale>
          <a:sx n="100" d="100"/>
          <a:sy n="100" d="100"/>
        </p:scale>
        <p:origin x="-194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96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116" y="0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814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116" y="9441814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39D4C0-4046-4221-A093-4C14B0834A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8756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116" y="0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1" y="4720908"/>
            <a:ext cx="4992379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814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116" y="9441814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27332D-A917-44E6-B9F3-9271586A4F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657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簡報格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850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4300" y="6508750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C552663-0F47-48C6-BAC5-514493C1151C}" type="slidenum">
              <a:rPr lang="en-US" altLang="zh-TW" sz="1200" b="1">
                <a:latin typeface="Arial" pitchFamily="34" charset="0"/>
              </a:rPr>
              <a:pPr algn="r"/>
              <a:t>‹#›</a:t>
            </a:fld>
            <a:endParaRPr lang="en-US" altLang="zh-TW" sz="1200" b="1">
              <a:latin typeface="Arial" pitchFamily="34" charset="0"/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>
                <a:latin typeface="Calibri" pitchFamily="34" charset="0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492500" y="5329238"/>
            <a:ext cx="22320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499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499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447800"/>
            <a:ext cx="3924300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447800"/>
            <a:ext cx="3924300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簡報格式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9850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3924300" y="6508750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8F88CBD-80F4-4546-AA45-D7E56B778DC7}" type="slidenum">
              <a:rPr lang="en-US" altLang="zh-TW" sz="1200" b="1">
                <a:solidFill>
                  <a:srgbClr val="4D4D4D"/>
                </a:solidFill>
                <a:latin typeface="Arial" pitchFamily="34" charset="0"/>
              </a:rPr>
              <a:pPr algn="r"/>
              <a:t>‹#›</a:t>
            </a:fld>
            <a:endParaRPr lang="en-US" altLang="zh-TW" sz="1200" b="1">
              <a:solidFill>
                <a:srgbClr val="4D4D4D"/>
              </a:solidFill>
              <a:latin typeface="Arial" pitchFamily="34" charset="0"/>
            </a:endParaRP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447800"/>
            <a:ext cx="8001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1" r:id="rId1"/>
    <p:sldLayoutId id="2147487751" r:id="rId2"/>
    <p:sldLayoutId id="2147487752" r:id="rId3"/>
    <p:sldLayoutId id="2147487753" r:id="rId4"/>
    <p:sldLayoutId id="2147487754" r:id="rId5"/>
    <p:sldLayoutId id="2147487755" r:id="rId6"/>
    <p:sldLayoutId id="2147487756" r:id="rId7"/>
    <p:sldLayoutId id="2147487757" r:id="rId8"/>
    <p:sldLayoutId id="2147487758" r:id="rId9"/>
    <p:sldLayoutId id="2147487759" r:id="rId10"/>
    <p:sldLayoutId id="21474877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Calibri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Calibri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806" y="620688"/>
            <a:ext cx="9163584" cy="2808312"/>
          </a:xfrm>
          <a:prstGeom prst="rect">
            <a:avLst/>
          </a:prstGeom>
          <a:ln>
            <a:noFill/>
          </a:ln>
          <a:effectLst>
            <a:reflection stA="31000" endPos="57000" dir="5400000" sy="-100000" algn="bl" rotWithShape="0"/>
            <a:softEdge rad="112500"/>
          </a:effectLst>
        </p:spPr>
      </p:pic>
      <p:sp>
        <p:nvSpPr>
          <p:cNvPr id="3074" name="Text Box 23"/>
          <p:cNvSpPr txBox="1">
            <a:spLocks noChangeArrowheads="1"/>
          </p:cNvSpPr>
          <p:nvPr/>
        </p:nvSpPr>
        <p:spPr bwMode="auto">
          <a:xfrm>
            <a:off x="990600" y="5105400"/>
            <a:ext cx="73152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2800" b="1" dirty="0" smtClean="0">
                <a:solidFill>
                  <a:srgbClr val="0033CC"/>
                </a:solidFill>
                <a:latin typeface="+mj-lt"/>
                <a:ea typeface="+mn-ea"/>
              </a:rPr>
              <a:t>2018 EUROPE SERVICE</a:t>
            </a:r>
            <a:endParaRPr lang="en-US" altLang="zh-TW" sz="2800" dirty="0" smtClean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076" name="文字方塊 1"/>
          <p:cNvSpPr txBox="1">
            <a:spLocks noChangeArrowheads="1"/>
          </p:cNvSpPr>
          <p:nvPr/>
        </p:nvSpPr>
        <p:spPr bwMode="auto">
          <a:xfrm>
            <a:off x="1547813" y="3644900"/>
            <a:ext cx="61928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YANG MING </a:t>
            </a:r>
          </a:p>
          <a:p>
            <a:pPr algn="ctr">
              <a:defRPr/>
            </a:pPr>
            <a:endParaRPr lang="zh-TW" altLang="en-US" sz="4800" dirty="0">
              <a:solidFill>
                <a:srgbClr val="00006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48873" y="4368440"/>
            <a:ext cx="4564071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4800" b="1" dirty="0">
                <a:ln w="1905"/>
                <a:gradFill flip="none" rotWithShape="1">
                  <a:gsLst>
                    <a:gs pos="0">
                      <a:srgbClr val="0000FF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effectLst>
                  <a:innerShdw blurRad="69850" dist="43180" dir="5400000">
                    <a:srgbClr val="0000FF">
                      <a:alpha val="65000"/>
                    </a:srgbClr>
                  </a:innerShdw>
                </a:effectLst>
                <a:latin typeface="+mj-lt"/>
              </a:rPr>
              <a:t>THE </a:t>
            </a:r>
            <a:r>
              <a:rPr lang="en-US" altLang="zh-TW" sz="4800" dirty="0">
                <a:ln w="1905"/>
                <a:gradFill flip="none" rotWithShape="1">
                  <a:gsLst>
                    <a:gs pos="0">
                      <a:srgbClr val="0000FF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effectLst>
                  <a:innerShdw blurRad="69850" dist="43180" dir="5400000">
                    <a:srgbClr val="0000FF">
                      <a:alpha val="65000"/>
                    </a:srgbClr>
                  </a:innerShdw>
                </a:effectLst>
                <a:latin typeface="+mj-lt"/>
              </a:rPr>
              <a:t>ALLIANCE</a:t>
            </a:r>
            <a:endParaRPr lang="zh-TW" altLang="en-US" sz="4800" dirty="0">
              <a:ln w="1905"/>
              <a:gradFill flip="none" rotWithShape="1">
                <a:gsLst>
                  <a:gs pos="0">
                    <a:srgbClr val="0000FF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0" scaled="1"/>
                <a:tileRect/>
              </a:gradFill>
              <a:effectLst>
                <a:innerShdw blurRad="69850" dist="43180" dir="5400000">
                  <a:srgbClr val="0000FF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172036" y="6093523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Version update: 2018.03.09</a:t>
            </a:r>
            <a:endParaRPr lang="zh-TW" altLang="en-US" sz="16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Mediterranean Loop 1 : MD1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796136" y="1124744"/>
            <a:ext cx="2880320" cy="181588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service from and to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Qingdao &amp; Pusan;</a:t>
            </a:r>
            <a:endParaRPr lang="en-GB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service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service to Tangier,</a:t>
            </a:r>
            <a:endParaRPr lang="en-GB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Wide-spread East Med feeder via East Med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Hub.</a:t>
            </a:r>
            <a:endParaRPr lang="en-GB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80000"/>
            <a:ext cx="540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4680000"/>
            <a:ext cx="90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3775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Mediterranean Loop 2 : MD2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796136" y="1124744"/>
            <a:ext cx="2880320" cy="181588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&amp; Express service from Pusan and Kaohsiung;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service into Italy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South France;</a:t>
            </a:r>
            <a:endParaRPr lang="en-GB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Wide-spread East Med feeder via East Med Hub.</a:t>
            </a: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80000"/>
            <a:ext cx="540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4680000"/>
            <a:ext cx="90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4646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Mediterranean Loop 3 : MD3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796136" y="1124744"/>
            <a:ext cx="2880320" cy="2677656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service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Pusan,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South China to East MED main markets;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Ashdod and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Turkish ports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coverage of Turkish gate ports, and express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feeder into and out of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Sea markets;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Jeddah and Kaohsiung added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back haul.</a:t>
            </a:r>
            <a:endParaRPr lang="en-US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80000"/>
            <a:ext cx="540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4680000"/>
            <a:ext cx="90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5063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461963"/>
            <a:ext cx="90535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文字方塊 7"/>
          <p:cNvSpPr txBox="1">
            <a:spLocks noChangeArrowheads="1"/>
          </p:cNvSpPr>
          <p:nvPr/>
        </p:nvSpPr>
        <p:spPr bwMode="auto">
          <a:xfrm>
            <a:off x="756000" y="4077072"/>
            <a:ext cx="763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18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 smtClean="0">
                <a:solidFill>
                  <a:srgbClr val="404040"/>
                </a:solidFill>
                <a:latin typeface="Arial" pitchFamily="34" charset="0"/>
              </a:rPr>
              <a:t>Direct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 Service to Gulf of Mexico</a:t>
            </a:r>
            <a:endParaRPr lang="en-US" altLang="zh-TW" sz="1800" b="1" dirty="0">
              <a:solidFill>
                <a:srgbClr val="404040"/>
              </a:solidFill>
              <a:latin typeface="Arial" pitchFamily="34" charset="0"/>
            </a:endParaRPr>
          </a:p>
          <a:p>
            <a:endParaRPr lang="zh-TW" altLang="en-US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 smtClean="0">
                <a:solidFill>
                  <a:srgbClr val="404040"/>
                </a:solidFill>
                <a:latin typeface="Arial" pitchFamily="34" charset="0"/>
              </a:rPr>
              <a:t>Direct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 Service to Mexico</a:t>
            </a:r>
            <a:endParaRPr lang="en-US" altLang="zh-TW" sz="1800" b="1" dirty="0">
              <a:solidFill>
                <a:srgbClr val="404040"/>
              </a:solidFill>
              <a:latin typeface="Arial" pitchFamily="34" charset="0"/>
            </a:endParaRPr>
          </a:p>
          <a:p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 smtClean="0">
                <a:solidFill>
                  <a:srgbClr val="404040"/>
                </a:solidFill>
                <a:latin typeface="Arial" pitchFamily="34" charset="0"/>
              </a:rPr>
              <a:t>Direct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 Service to US West Coast</a:t>
            </a:r>
            <a:endParaRPr lang="en-US" altLang="zh-TW" sz="1800" b="1" dirty="0">
              <a:solidFill>
                <a:srgbClr val="40404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841375"/>
            <a:ext cx="9107488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Europe - America</a:t>
            </a:r>
          </a:p>
          <a:p>
            <a:pPr algn="ctr">
              <a:lnSpc>
                <a:spcPct val="90000"/>
              </a:lnSpc>
              <a:defRPr/>
            </a:pP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7</a:t>
            </a:r>
            <a:r>
              <a:rPr lang="en-US" altLang="zh-TW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 Loops</a:t>
            </a:r>
            <a:endParaRPr lang="en-US" altLang="zh-TW" sz="28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48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Atlantic Loop 1 : AL1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40152" y="1124744"/>
            <a:ext cx="2880320" cy="138499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"/>
            </a:pP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service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to Norfolk.</a:t>
            </a:r>
          </a:p>
          <a:p>
            <a:pPr marL="285750" indent="-285750">
              <a:buFont typeface="Wingdings" panose="05000000000000000000" pitchFamily="2" charset="2"/>
              <a:buChar char=""/>
            </a:pP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service from Europe to Philadelphia.</a:t>
            </a:r>
            <a:endParaRPr lang="en-US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979" r="717"/>
          <a:stretch>
            <a:fillRect/>
          </a:stretch>
        </p:blipFill>
        <p:spPr bwMode="auto">
          <a:xfrm>
            <a:off x="179512" y="1052735"/>
            <a:ext cx="5616624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37112"/>
            <a:ext cx="87129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4620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Atlantic Loop 2 : AL2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796136" y="1124744"/>
            <a:ext cx="2880320" cy="954107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service from Europe to New </a:t>
            </a:r>
            <a:r>
              <a:rPr lang="en-US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York.</a:t>
            </a:r>
            <a:endParaRPr lang="en-US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3" y="1124744"/>
            <a:ext cx="548483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9" y="4293096"/>
            <a:ext cx="887615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1114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Atlantic Loop 3 : AL3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6012160" y="1124744"/>
            <a:ext cx="2664296" cy="138499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Europe to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Everglades.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service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Europe to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550138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09120"/>
            <a:ext cx="8745607" cy="209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69418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Atlantic Loop 4 : AL4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796136" y="1124744"/>
            <a:ext cx="2880320" cy="138499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&amp; Express service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Europe to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service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Europe to Houston, New Orleans.</a:t>
            </a:r>
            <a:endParaRPr lang="en-GB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540059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865831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6197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Atlantic Loop 5 : AL5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6012160" y="1124744"/>
            <a:ext cx="2880320" cy="203132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service between North Europe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West Coast.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covering Pacific Southwest and Pacific Northwest.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Intra-American ports connections.</a:t>
            </a:r>
            <a:endParaRPr lang="en-GB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7" y="1124744"/>
            <a:ext cx="578658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4077072"/>
            <a:ext cx="8882929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6723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Atlantic Loop 6 : AL6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40152" y="1124744"/>
            <a:ext cx="2880320" cy="138499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service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Italy to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</a:t>
            </a:r>
            <a:endParaRPr lang="en-GB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call ports of Salerno, Livorno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La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Spezia.</a:t>
            </a:r>
            <a:endParaRPr lang="en-GB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6" y="1095028"/>
            <a:ext cx="5729138" cy="30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6" y="4365104"/>
            <a:ext cx="8825482" cy="188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0431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字方塊 7"/>
          <p:cNvSpPr txBox="1">
            <a:spLocks noChangeArrowheads="1"/>
          </p:cNvSpPr>
          <p:nvPr/>
        </p:nvSpPr>
        <p:spPr bwMode="auto">
          <a:xfrm>
            <a:off x="661988" y="1412776"/>
            <a:ext cx="7797800" cy="243143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514350" indent="-51435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indent="0"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15 Loops with THE Alliance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 NCP Loops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 MED Loops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 TA Loops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l"/>
              <a:defRPr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099" name="文字方塊 2"/>
          <p:cNvSpPr txBox="1">
            <a:spLocks noChangeArrowheads="1"/>
          </p:cNvSpPr>
          <p:nvPr/>
        </p:nvSpPr>
        <p:spPr bwMode="auto">
          <a:xfrm>
            <a:off x="827088" y="403225"/>
            <a:ext cx="7489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2018 Europe Service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1988" y="3628853"/>
            <a:ext cx="348338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95006"/>
            <a:ext cx="445611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Atlantic Loop 7 : AL7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796136" y="1124744"/>
            <a:ext cx="2880320" cy="1169551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service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Spain to Halifax and New York.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Algeciras.</a:t>
            </a:r>
            <a:endParaRPr lang="en-GB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55245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858500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0860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文字方塊 24"/>
          <p:cNvSpPr txBox="1">
            <a:spLocks noChangeArrowheads="1"/>
          </p:cNvSpPr>
          <p:nvPr/>
        </p:nvSpPr>
        <p:spPr bwMode="auto">
          <a:xfrm>
            <a:off x="2124075" y="1916113"/>
            <a:ext cx="49672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FF0000"/>
                </a:solidFill>
                <a:latin typeface="+mn-lt"/>
              </a:rPr>
              <a:t>Thank you! </a:t>
            </a:r>
          </a:p>
          <a:p>
            <a:pPr>
              <a:defRPr/>
            </a:pPr>
            <a:r>
              <a:rPr lang="en-US" altLang="zh-TW" sz="1200" dirty="0">
                <a:solidFill>
                  <a:srgbClr val="FF0000"/>
                </a:solidFill>
                <a:latin typeface="+mn-lt"/>
              </a:rPr>
              <a:t>Please contact with your local sales for further information.  </a:t>
            </a:r>
            <a:endParaRPr lang="zh-TW" altLang="en-US" sz="1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52000"/>
                    </a14:imgEffect>
                    <a14:imgEffect>
                      <a14:brightnessContrast bright="22000"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463" y="2205038"/>
            <a:ext cx="9161463" cy="263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弧形箭號 (上彎) 4"/>
          <p:cNvSpPr/>
          <p:nvPr/>
        </p:nvSpPr>
        <p:spPr bwMode="auto">
          <a:xfrm rot="11002864" flipV="1">
            <a:off x="1221658" y="3337593"/>
            <a:ext cx="6386380" cy="1041782"/>
          </a:xfrm>
          <a:prstGeom prst="curvedUpArrow">
            <a:avLst>
              <a:gd name="adj1" fmla="val 19832"/>
              <a:gd name="adj2" fmla="val 53836"/>
              <a:gd name="adj3" fmla="val 34000"/>
            </a:avLst>
          </a:prstGeom>
          <a:solidFill>
            <a:srgbClr val="85D6FF">
              <a:alpha val="6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sm"/>
          </a:ln>
          <a:effectLst/>
        </p:spPr>
        <p:txBody>
          <a:bodyPr wrap="none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  <a:defRPr/>
            </a:pPr>
            <a:endParaRPr lang="zh-TW" altLang="en-US">
              <a:ea typeface="PMingLiU" pitchFamily="18" charset="-12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8" y="461963"/>
            <a:ext cx="90535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文字方塊 7"/>
          <p:cNvSpPr txBox="1">
            <a:spLocks noChangeArrowheads="1"/>
          </p:cNvSpPr>
          <p:nvPr/>
        </p:nvSpPr>
        <p:spPr bwMode="auto">
          <a:xfrm>
            <a:off x="756000" y="4399944"/>
            <a:ext cx="763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18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 smtClean="0">
                <a:solidFill>
                  <a:srgbClr val="404040"/>
                </a:solidFill>
                <a:latin typeface="Arial" pitchFamily="34" charset="0"/>
              </a:rPr>
              <a:t>Direct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 Connection Between Japan And North Europe</a:t>
            </a:r>
            <a:endParaRPr lang="en-US" altLang="zh-TW" sz="1800" b="1" dirty="0">
              <a:solidFill>
                <a:srgbClr val="404040"/>
              </a:solidFill>
              <a:latin typeface="Arial" pitchFamily="34" charset="0"/>
            </a:endParaRPr>
          </a:p>
          <a:p>
            <a:endParaRPr lang="zh-TW" altLang="en-US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 smtClean="0">
                <a:solidFill>
                  <a:srgbClr val="404040"/>
                </a:solidFill>
                <a:latin typeface="Arial" pitchFamily="34" charset="0"/>
              </a:rPr>
              <a:t>Direct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 Connection Between Southeast Asia and North Europe</a:t>
            </a:r>
            <a:endParaRPr lang="en-US" altLang="zh-TW" sz="1800" b="1" dirty="0">
              <a:solidFill>
                <a:srgbClr val="404040"/>
              </a:solidFill>
              <a:latin typeface="Arial" pitchFamily="34" charset="0"/>
            </a:endParaRPr>
          </a:p>
          <a:p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 smtClean="0">
                <a:solidFill>
                  <a:srgbClr val="404040"/>
                </a:solidFill>
                <a:latin typeface="Arial" pitchFamily="34" charset="0"/>
              </a:rPr>
              <a:t>Express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 Service to UK</a:t>
            </a:r>
            <a:endParaRPr lang="en-US" altLang="zh-TW" sz="1800" b="1" dirty="0">
              <a:solidFill>
                <a:srgbClr val="40404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841375"/>
            <a:ext cx="9107488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Asia – North 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Europe</a:t>
            </a:r>
          </a:p>
          <a:p>
            <a:pPr algn="ctr">
              <a:lnSpc>
                <a:spcPct val="90000"/>
              </a:lnSpc>
              <a:defRPr/>
            </a:pP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5 Loops</a:t>
            </a:r>
            <a:endParaRPr lang="en-US" altLang="zh-TW" sz="28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50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Fareast Europe Loop 1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: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FE1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796136" y="1124744"/>
            <a:ext cx="2880320" cy="203132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&amp; Express service from and to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endParaRPr lang="en-US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call port of Shimizu.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fast service from Singapore to Rotterdam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service from Jeddah to North Europe</a:t>
            </a:r>
            <a:endParaRPr lang="en-GB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80000"/>
            <a:ext cx="540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4680000"/>
            <a:ext cx="90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376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Fareast Europe Loop 2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: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FE2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796136" y="1124744"/>
            <a:ext cx="2880320" cy="181588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&amp; Express service from and to North China.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to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and France</a:t>
            </a:r>
            <a:endParaRPr lang="en-GB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Service From Europe to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Persian </a:t>
            </a: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Gulf</a:t>
            </a: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80000"/>
            <a:ext cx="540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4680000"/>
            <a:ext cx="90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1105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Fareast Europe Loop 3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: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FE3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796136" y="1124744"/>
            <a:ext cx="2880320" cy="1600438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&amp; Express service from and to Taiwan &amp; South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service from Xiamen and Kaohsiung to North Europe</a:t>
            </a: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80000"/>
            <a:ext cx="540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4680000"/>
            <a:ext cx="90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0094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Fareast Europe Loop 4 : FE4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796136" y="1124744"/>
            <a:ext cx="2880320" cy="138499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&amp; Express service from and to Pusan and East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fast service from Pusan to Rotterdam</a:t>
            </a:r>
            <a:endParaRPr lang="en-US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80000"/>
            <a:ext cx="540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4680000"/>
            <a:ext cx="90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384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Fareast Europe Loop 5 : FE5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796136" y="1124744"/>
            <a:ext cx="2880320" cy="1600438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en-US" altLang="zh-TW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&amp; Express service from and to Southeast </a:t>
            </a: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TW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service from North Europe to Jeddah on back haul.</a:t>
            </a:r>
            <a:endParaRPr lang="en-US" altLang="zh-TW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80000"/>
            <a:ext cx="540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4680000"/>
            <a:ext cx="90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1027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52000"/>
                    </a14:imgEffect>
                    <a14:imgEffect>
                      <a14:brightnessContrast bright="22000"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463" y="2205038"/>
            <a:ext cx="9161463" cy="263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弧形箭號 (上彎) 4"/>
          <p:cNvSpPr/>
          <p:nvPr/>
        </p:nvSpPr>
        <p:spPr bwMode="auto">
          <a:xfrm rot="11002864" flipV="1">
            <a:off x="1614963" y="3523209"/>
            <a:ext cx="5987596" cy="867774"/>
          </a:xfrm>
          <a:prstGeom prst="curvedUpArrow">
            <a:avLst>
              <a:gd name="adj1" fmla="val 19832"/>
              <a:gd name="adj2" fmla="val 53836"/>
              <a:gd name="adj3" fmla="val 34000"/>
            </a:avLst>
          </a:prstGeom>
          <a:solidFill>
            <a:srgbClr val="85D6FF">
              <a:alpha val="6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sm"/>
          </a:ln>
          <a:effectLst/>
        </p:spPr>
        <p:txBody>
          <a:bodyPr wrap="none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  <a:defRPr/>
            </a:pPr>
            <a:endParaRPr lang="zh-TW" altLang="en-US">
              <a:ea typeface="PMingLiU" pitchFamily="18" charset="-12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8" y="461963"/>
            <a:ext cx="90535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文字方塊 7"/>
          <p:cNvSpPr txBox="1">
            <a:spLocks noChangeArrowheads="1"/>
          </p:cNvSpPr>
          <p:nvPr/>
        </p:nvSpPr>
        <p:spPr bwMode="auto">
          <a:xfrm>
            <a:off x="755576" y="4399944"/>
            <a:ext cx="76328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18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 smtClean="0">
                <a:solidFill>
                  <a:srgbClr val="404040"/>
                </a:solidFill>
                <a:latin typeface="Arial" pitchFamily="34" charset="0"/>
              </a:rPr>
              <a:t>Direct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 Connection Between Asia and Turkey</a:t>
            </a:r>
            <a:endParaRPr lang="en-US" altLang="zh-TW" sz="1800" b="1" dirty="0">
              <a:solidFill>
                <a:srgbClr val="404040"/>
              </a:solidFill>
              <a:latin typeface="Arial" pitchFamily="34" charset="0"/>
            </a:endParaRPr>
          </a:p>
          <a:p>
            <a:endParaRPr lang="zh-TW" altLang="en-US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 smtClean="0">
                <a:solidFill>
                  <a:srgbClr val="404040"/>
                </a:solidFill>
                <a:latin typeface="Arial" pitchFamily="34" charset="0"/>
              </a:rPr>
              <a:t>Direct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 Service To Ashdod, Israel &amp; Tangier, Morocco</a:t>
            </a:r>
            <a:endParaRPr lang="en-US" altLang="zh-TW" sz="1800" b="1" dirty="0">
              <a:solidFill>
                <a:srgbClr val="404040"/>
              </a:solidFill>
              <a:latin typeface="Arial" pitchFamily="34" charset="0"/>
            </a:endParaRPr>
          </a:p>
          <a:p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 smtClean="0">
                <a:solidFill>
                  <a:srgbClr val="404040"/>
                </a:solidFill>
                <a:latin typeface="Arial" pitchFamily="34" charset="0"/>
              </a:rPr>
              <a:t>Express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Service To Spain, Italy 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and South France</a:t>
            </a:r>
            <a:endParaRPr lang="en-US" altLang="zh-TW" sz="1800" b="1" dirty="0">
              <a:solidFill>
                <a:srgbClr val="40404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841375"/>
            <a:ext cx="9107488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Asia – 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Mediterranean</a:t>
            </a:r>
          </a:p>
          <a:p>
            <a:pPr algn="ctr">
              <a:lnSpc>
                <a:spcPct val="90000"/>
              </a:lnSpc>
              <a:defRPr/>
            </a:pP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3 Loops</a:t>
            </a:r>
            <a:endParaRPr lang="en-US" altLang="zh-TW" sz="28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53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ANG MING">
  <a:themeElements>
    <a:clrScheme name="YANG M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YANG MING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ANG 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NG 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45978</TotalTime>
  <Words>593</Words>
  <Application>Microsoft Office PowerPoint</Application>
  <PresentationFormat>如螢幕大小 (4:3)</PresentationFormat>
  <Paragraphs>133</Paragraphs>
  <Slides>21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YANG MING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YML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YML</dc:creator>
  <cp:lastModifiedBy>YM-CEET Michael Su 蘇俊煌</cp:lastModifiedBy>
  <cp:revision>2696</cp:revision>
  <cp:lastPrinted>2017-02-24T07:51:25Z</cp:lastPrinted>
  <dcterms:created xsi:type="dcterms:W3CDTF">2002-06-11T09:02:03Z</dcterms:created>
  <dcterms:modified xsi:type="dcterms:W3CDTF">2018-07-26T09:26:30Z</dcterms:modified>
</cp:coreProperties>
</file>